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Arimo" panose="020B0604020202020204" charset="0"/>
      <p:regular r:id="rId23"/>
    </p:embeddedFont>
    <p:embeddedFont>
      <p:font typeface="Arita Buri Bold" panose="020B0604020202020204" charset="-127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uli Regular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8.sv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8.sv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8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.sv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8.sv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5731" y="2923700"/>
            <a:ext cx="8351544" cy="5579272"/>
            <a:chOff x="0" y="0"/>
            <a:chExt cx="11135391" cy="7439029"/>
          </a:xfrm>
        </p:grpSpPr>
        <p:sp>
          <p:nvSpPr>
            <p:cNvPr id="3" name="TextBox 3"/>
            <p:cNvSpPr txBox="1"/>
            <p:nvPr/>
          </p:nvSpPr>
          <p:spPr>
            <a:xfrm>
              <a:off x="0" y="3270466"/>
              <a:ext cx="11135391" cy="4168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NOM ET PRÉNOM : KHALID RAQI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PROJET : WEB SITE E-COMMERCE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L'ÉCOLE : YOUCODE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LA DATA : 2021</a:t>
              </a:r>
            </a:p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endParaRPr lang="en-US" sz="3600" dirty="0">
                <a:solidFill>
                  <a:srgbClr val="00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47650"/>
              <a:ext cx="11135391" cy="2824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35"/>
                </a:lnSpc>
              </a:pPr>
              <a:r>
                <a:rPr lang="en-US" sz="5500">
                  <a:solidFill>
                    <a:srgbClr val="51D7A8"/>
                  </a:solidFill>
                  <a:latin typeface="Arita Buri Bold"/>
                </a:rPr>
                <a:t>BENCHMARK</a:t>
              </a:r>
            </a:p>
            <a:p>
              <a:pPr algn="ctr">
                <a:lnSpc>
                  <a:spcPts val="8635"/>
                </a:lnSpc>
              </a:pPr>
              <a:r>
                <a:rPr lang="en-US" sz="5500">
                  <a:solidFill>
                    <a:srgbClr val="51D7A8"/>
                  </a:solidFill>
                  <a:latin typeface="Arita Buri Bold"/>
                </a:rPr>
                <a:t>WEB SIT E-COMMERCE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8451134" y="1028700"/>
            <a:ext cx="8808166" cy="83237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E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4732" y="3108418"/>
            <a:ext cx="14973157" cy="6149882"/>
            <a:chOff x="0" y="0"/>
            <a:chExt cx="7072285" cy="2904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72285" cy="2904779"/>
            </a:xfrm>
            <a:custGeom>
              <a:avLst/>
              <a:gdLst/>
              <a:ahLst/>
              <a:cxnLst/>
              <a:rect l="l" t="t" r="r" b="b"/>
              <a:pathLst>
                <a:path w="7072285" h="2904779">
                  <a:moveTo>
                    <a:pt x="0" y="0"/>
                  </a:moveTo>
                  <a:lnTo>
                    <a:pt x="7072285" y="0"/>
                  </a:lnTo>
                  <a:lnTo>
                    <a:pt x="7072285" y="2904779"/>
                  </a:lnTo>
                  <a:lnTo>
                    <a:pt x="0" y="2904779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2188436" y="2037626"/>
            <a:ext cx="2696332" cy="26963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423056" y="4206851"/>
            <a:ext cx="9431161" cy="403870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843065" y="1135092"/>
            <a:ext cx="9594824" cy="1138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99"/>
              </a:lnSpc>
            </a:pPr>
            <a:r>
              <a:rPr lang="en-US" sz="8199">
                <a:solidFill>
                  <a:srgbClr val="F4F4F4"/>
                </a:solidFill>
                <a:latin typeface="Arita Buri Bold"/>
              </a:rPr>
              <a:t>STATISTIQUES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85157" y="5557376"/>
            <a:ext cx="4637900" cy="1290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5"/>
              </a:lnSpc>
            </a:pPr>
            <a:r>
              <a:rPr lang="en-US" sz="2475">
                <a:solidFill>
                  <a:srgbClr val="000000"/>
                </a:solidFill>
                <a:latin typeface="Muli Regular"/>
              </a:rPr>
              <a:t>Liste des pays par nombre de téléphones portables</a:t>
            </a:r>
          </a:p>
          <a:p>
            <a:pPr algn="l">
              <a:lnSpc>
                <a:spcPts val="3465"/>
              </a:lnSpc>
              <a:spcBef>
                <a:spcPct val="0"/>
              </a:spcBef>
            </a:pPr>
            <a:endParaRPr lang="en-US" sz="2475">
              <a:solidFill>
                <a:srgbClr val="000000"/>
              </a:solidFill>
              <a:latin typeface="Muli Regula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E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4732" y="3108418"/>
            <a:ext cx="14973157" cy="6149882"/>
            <a:chOff x="0" y="0"/>
            <a:chExt cx="7072285" cy="2904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72285" cy="2904779"/>
            </a:xfrm>
            <a:custGeom>
              <a:avLst/>
              <a:gdLst/>
              <a:ahLst/>
              <a:cxnLst/>
              <a:rect l="l" t="t" r="r" b="b"/>
              <a:pathLst>
                <a:path w="7072285" h="2904779">
                  <a:moveTo>
                    <a:pt x="0" y="0"/>
                  </a:moveTo>
                  <a:lnTo>
                    <a:pt x="7072285" y="0"/>
                  </a:lnTo>
                  <a:lnTo>
                    <a:pt x="7072285" y="2904779"/>
                  </a:lnTo>
                  <a:lnTo>
                    <a:pt x="0" y="2904779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2188436" y="2037626"/>
            <a:ext cx="2696332" cy="26963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423056" y="4110045"/>
            <a:ext cx="9478005" cy="414662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843065" y="1135092"/>
            <a:ext cx="9594824" cy="1138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99"/>
              </a:lnSpc>
            </a:pPr>
            <a:r>
              <a:rPr lang="en-US" sz="8199">
                <a:solidFill>
                  <a:srgbClr val="F4F4F4"/>
                </a:solidFill>
                <a:latin typeface="Arita Buri Bold"/>
              </a:rPr>
              <a:t>STATISTIQUES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85157" y="5992469"/>
            <a:ext cx="4637900" cy="85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5"/>
              </a:lnSpc>
              <a:spcBef>
                <a:spcPct val="0"/>
              </a:spcBef>
            </a:pPr>
            <a:r>
              <a:rPr lang="en-US" sz="2475">
                <a:solidFill>
                  <a:srgbClr val="000000"/>
                </a:solidFill>
                <a:latin typeface="Muli Regular"/>
              </a:rPr>
              <a:t>Statistiques de pourcentage de téléphonie mobile au Maroc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4732" y="3108418"/>
            <a:ext cx="14973157" cy="6149882"/>
            <a:chOff x="0" y="0"/>
            <a:chExt cx="7072285" cy="2904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72285" cy="2904779"/>
            </a:xfrm>
            <a:custGeom>
              <a:avLst/>
              <a:gdLst/>
              <a:ahLst/>
              <a:cxnLst/>
              <a:rect l="l" t="t" r="r" b="b"/>
              <a:pathLst>
                <a:path w="7072285" h="2904779">
                  <a:moveTo>
                    <a:pt x="0" y="0"/>
                  </a:moveTo>
                  <a:lnTo>
                    <a:pt x="7072285" y="0"/>
                  </a:lnTo>
                  <a:lnTo>
                    <a:pt x="7072285" y="2904779"/>
                  </a:lnTo>
                  <a:lnTo>
                    <a:pt x="0" y="2904779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230133" y="1028700"/>
            <a:ext cx="2046896" cy="20468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230133" y="1109557"/>
            <a:ext cx="2560914" cy="238165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402813" y="2099773"/>
            <a:ext cx="14035076" cy="667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4"/>
              </a:lnSpc>
            </a:pPr>
            <a:r>
              <a:rPr lang="en-US" sz="4704">
                <a:solidFill>
                  <a:srgbClr val="F4F4F4"/>
                </a:solidFill>
                <a:latin typeface="Arita Buri Bold"/>
              </a:rPr>
              <a:t>AVANTAGES DU COMMERCE ÉLECTRONIQUE?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02813" y="3867921"/>
            <a:ext cx="13282711" cy="423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uli Regular"/>
              </a:rPr>
              <a:t>1- Extension globale : Avec une boutique physique, vous êtes géographiquement limité sur les marchés voisins et il vous est difficile de créer une autre branche de votre boutique alors que le e-commerce n'a pas cette limitation.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Grâce au commerce électronique, vous pouvez vendre à n'importe qui n'importe où dans le monde en utilisant des passerelles de paiement électronique pour recevoir vos paiements facilement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4732" y="3108418"/>
            <a:ext cx="14973157" cy="6149882"/>
            <a:chOff x="0" y="0"/>
            <a:chExt cx="7072285" cy="2904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72285" cy="2904779"/>
            </a:xfrm>
            <a:custGeom>
              <a:avLst/>
              <a:gdLst/>
              <a:ahLst/>
              <a:cxnLst/>
              <a:rect l="l" t="t" r="r" b="b"/>
              <a:pathLst>
                <a:path w="7072285" h="2904779">
                  <a:moveTo>
                    <a:pt x="0" y="0"/>
                  </a:moveTo>
                  <a:lnTo>
                    <a:pt x="7072285" y="0"/>
                  </a:lnTo>
                  <a:lnTo>
                    <a:pt x="7072285" y="2904779"/>
                  </a:lnTo>
                  <a:lnTo>
                    <a:pt x="0" y="2904779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230133" y="1028700"/>
            <a:ext cx="2046896" cy="20468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230133" y="1109557"/>
            <a:ext cx="2560914" cy="238165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402813" y="2099773"/>
            <a:ext cx="14035076" cy="667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4"/>
              </a:lnSpc>
            </a:pPr>
            <a:r>
              <a:rPr lang="en-US" sz="4704">
                <a:solidFill>
                  <a:srgbClr val="F4F4F4"/>
                </a:solidFill>
                <a:latin typeface="Arita Buri Bold"/>
              </a:rPr>
              <a:t>AVANTAGES DU COMMERCE ÉLECTRONIQUE?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02644" y="4696360"/>
            <a:ext cx="13282711" cy="210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uli Regular"/>
              </a:rPr>
              <a:t>2- Toujours ouvert : Les heures d'ouverture réelles des commerces sont généralement limitées, mais la boutique e-commerce en ligne reste « ouverte » 24h/24, 7j/7, 365 jours par an. C'est très pratique pour le client et une excellente opportunité pour les commerçants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4732" y="3108418"/>
            <a:ext cx="14973157" cy="6149882"/>
            <a:chOff x="0" y="0"/>
            <a:chExt cx="7072285" cy="2904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72285" cy="2904779"/>
            </a:xfrm>
            <a:custGeom>
              <a:avLst/>
              <a:gdLst/>
              <a:ahLst/>
              <a:cxnLst/>
              <a:rect l="l" t="t" r="r" b="b"/>
              <a:pathLst>
                <a:path w="7072285" h="2904779">
                  <a:moveTo>
                    <a:pt x="0" y="0"/>
                  </a:moveTo>
                  <a:lnTo>
                    <a:pt x="7072285" y="0"/>
                  </a:lnTo>
                  <a:lnTo>
                    <a:pt x="7072285" y="2904779"/>
                  </a:lnTo>
                  <a:lnTo>
                    <a:pt x="0" y="2904779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972468" y="4834778"/>
            <a:ext cx="12705908" cy="2640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3- Économies de coûts : Les entreprises de commerce électronique ont des coûts d'exploitation beaucoup plus faibles que les magasins physiques. Pas de loyer, pas de personnel à louer et à payer, et très peu de frais de fonctionnement fixes.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Arimo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230133" y="1028700"/>
            <a:ext cx="2046896" cy="204689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230133" y="1109557"/>
            <a:ext cx="2560914" cy="238165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402813" y="2099773"/>
            <a:ext cx="14035076" cy="667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4"/>
              </a:lnSpc>
            </a:pPr>
            <a:r>
              <a:rPr lang="en-US" sz="4704">
                <a:solidFill>
                  <a:srgbClr val="F4F4F4"/>
                </a:solidFill>
                <a:latin typeface="Arita Buri Bold"/>
              </a:rPr>
              <a:t>AVANTAGES DU COMMERCE ÉLECTRONIQUE?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4732" y="3108418"/>
            <a:ext cx="14973157" cy="6149882"/>
            <a:chOff x="0" y="0"/>
            <a:chExt cx="7072285" cy="2904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72285" cy="2904779"/>
            </a:xfrm>
            <a:custGeom>
              <a:avLst/>
              <a:gdLst/>
              <a:ahLst/>
              <a:cxnLst/>
              <a:rect l="l" t="t" r="r" b="b"/>
              <a:pathLst>
                <a:path w="7072285" h="2904779">
                  <a:moveTo>
                    <a:pt x="0" y="0"/>
                  </a:moveTo>
                  <a:lnTo>
                    <a:pt x="7072285" y="0"/>
                  </a:lnTo>
                  <a:lnTo>
                    <a:pt x="7072285" y="2904779"/>
                  </a:lnTo>
                  <a:lnTo>
                    <a:pt x="0" y="2904779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972468" y="5100684"/>
            <a:ext cx="12705908" cy="210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4- Marketing ciblé : les commerçants en ligne peuvent collecter une quantité impressionnante de données sur les consommateurs pour s'assurer que les bonnes personnes ciblent leurs produits.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Arimo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230133" y="1028700"/>
            <a:ext cx="2046896" cy="204689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230133" y="1109557"/>
            <a:ext cx="2560914" cy="238165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402813" y="2099773"/>
            <a:ext cx="14035076" cy="667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4"/>
              </a:lnSpc>
            </a:pPr>
            <a:r>
              <a:rPr lang="en-US" sz="4704">
                <a:solidFill>
                  <a:srgbClr val="F4F4F4"/>
                </a:solidFill>
                <a:latin typeface="Arita Buri Bold"/>
              </a:rPr>
              <a:t>AVANTAGES DU COMMERCE ÉLECTRONIQUE?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7389" y="3270242"/>
            <a:ext cx="16242386" cy="527139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63468" y="1441991"/>
            <a:ext cx="13761063" cy="76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4"/>
              </a:lnSpc>
            </a:pPr>
            <a:r>
              <a:rPr lang="en-US" sz="5499">
                <a:solidFill>
                  <a:srgbClr val="0048CD"/>
                </a:solidFill>
                <a:latin typeface="Arita Buri Bold"/>
              </a:rPr>
              <a:t>comment fonctionne le site e-commerce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E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4732" y="3108418"/>
            <a:ext cx="14973157" cy="6149882"/>
            <a:chOff x="0" y="0"/>
            <a:chExt cx="7072285" cy="2904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72285" cy="2904779"/>
            </a:xfrm>
            <a:custGeom>
              <a:avLst/>
              <a:gdLst/>
              <a:ahLst/>
              <a:cxnLst/>
              <a:rect l="l" t="t" r="r" b="b"/>
              <a:pathLst>
                <a:path w="7072285" h="2904779">
                  <a:moveTo>
                    <a:pt x="0" y="0"/>
                  </a:moveTo>
                  <a:lnTo>
                    <a:pt x="7072285" y="0"/>
                  </a:lnTo>
                  <a:lnTo>
                    <a:pt x="7072285" y="2904779"/>
                  </a:lnTo>
                  <a:lnTo>
                    <a:pt x="0" y="2904779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2428052" y="1999379"/>
            <a:ext cx="2002410" cy="200241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2428052" y="773375"/>
            <a:ext cx="3434483" cy="322841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2605006" y="375400"/>
            <a:ext cx="1306600" cy="1306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970988" y="1123950"/>
            <a:ext cx="8466901" cy="1138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99"/>
              </a:lnSpc>
            </a:pPr>
            <a:r>
              <a:rPr lang="en-US" sz="8199">
                <a:solidFill>
                  <a:srgbClr val="F4F4F4"/>
                </a:solidFill>
                <a:latin typeface="Arita Buri Bold"/>
              </a:rPr>
              <a:t>CLIENT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72468" y="3239340"/>
            <a:ext cx="12705908" cy="58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-Login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-Register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-Logout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-Changer le mot de passe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-Panier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-Mot de passe oublié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-Liste de souhaits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-La date de la demande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-Commande de produit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-Payer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mo"/>
              </a:rPr>
              <a:t>-Produit reçu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E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4732" y="3108418"/>
            <a:ext cx="14973157" cy="6149882"/>
            <a:chOff x="0" y="0"/>
            <a:chExt cx="7072285" cy="2904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72285" cy="2904779"/>
            </a:xfrm>
            <a:custGeom>
              <a:avLst/>
              <a:gdLst/>
              <a:ahLst/>
              <a:cxnLst/>
              <a:rect l="l" t="t" r="r" b="b"/>
              <a:pathLst>
                <a:path w="7072285" h="2904779">
                  <a:moveTo>
                    <a:pt x="0" y="0"/>
                  </a:moveTo>
                  <a:lnTo>
                    <a:pt x="7072285" y="0"/>
                  </a:lnTo>
                  <a:lnTo>
                    <a:pt x="7072285" y="2904779"/>
                  </a:lnTo>
                  <a:lnTo>
                    <a:pt x="0" y="2904779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2428052" y="1999379"/>
            <a:ext cx="2002410" cy="200241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2428052" y="773375"/>
            <a:ext cx="3434483" cy="322841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2605006" y="375400"/>
            <a:ext cx="1306600" cy="1306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970988" y="1123950"/>
            <a:ext cx="8466901" cy="1138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99"/>
              </a:lnSpc>
            </a:pPr>
            <a:r>
              <a:rPr lang="en-US" sz="8199">
                <a:solidFill>
                  <a:srgbClr val="F4F4F4"/>
                </a:solidFill>
                <a:latin typeface="Arita Buri Bold"/>
              </a:rPr>
              <a:t>ADMIN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72468" y="5100684"/>
            <a:ext cx="12705908" cy="210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-Login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-Logout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-Crud Produit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mo"/>
              </a:rPr>
              <a:t>-Envoyer un rapport au magasin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E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4732" y="3108418"/>
            <a:ext cx="14973157" cy="6149882"/>
            <a:chOff x="0" y="0"/>
            <a:chExt cx="7072285" cy="2904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72285" cy="2904779"/>
            </a:xfrm>
            <a:custGeom>
              <a:avLst/>
              <a:gdLst/>
              <a:ahLst/>
              <a:cxnLst/>
              <a:rect l="l" t="t" r="r" b="b"/>
              <a:pathLst>
                <a:path w="7072285" h="2904779">
                  <a:moveTo>
                    <a:pt x="0" y="0"/>
                  </a:moveTo>
                  <a:lnTo>
                    <a:pt x="7072285" y="0"/>
                  </a:lnTo>
                  <a:lnTo>
                    <a:pt x="7072285" y="2904779"/>
                  </a:lnTo>
                  <a:lnTo>
                    <a:pt x="0" y="2904779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2428052" y="1999379"/>
            <a:ext cx="2002410" cy="200241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2428052" y="773375"/>
            <a:ext cx="3434483" cy="322841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2605006" y="375400"/>
            <a:ext cx="1306600" cy="1306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970988" y="1123950"/>
            <a:ext cx="8466901" cy="1138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99"/>
              </a:lnSpc>
            </a:pPr>
            <a:r>
              <a:rPr lang="en-US" sz="8199">
                <a:solidFill>
                  <a:srgbClr val="F4F4F4"/>
                </a:solidFill>
                <a:latin typeface="Arita Buri Bold"/>
              </a:rPr>
              <a:t>STOCK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72468" y="5632496"/>
            <a:ext cx="12705908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-Prèparatin demander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mo"/>
              </a:rPr>
              <a:t>-Envoyer une damande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424865" y="9312557"/>
            <a:ext cx="281823" cy="28182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3065726"/>
            <a:ext cx="6096531" cy="3612542"/>
            <a:chOff x="0" y="0"/>
            <a:chExt cx="8128707" cy="4816723"/>
          </a:xfrm>
        </p:grpSpPr>
        <p:sp>
          <p:nvSpPr>
            <p:cNvPr id="4" name="TextBox 4"/>
            <p:cNvSpPr txBox="1"/>
            <p:nvPr/>
          </p:nvSpPr>
          <p:spPr>
            <a:xfrm>
              <a:off x="0" y="2170466"/>
              <a:ext cx="8128707" cy="2646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000000"/>
                  </a:solidFill>
                  <a:latin typeface="Muli Regular"/>
                </a:rPr>
                <a:t>Un site de vente de téléphones et d'accessoires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8128707" cy="1047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4"/>
                </a:lnSpc>
              </a:pPr>
              <a:r>
                <a:rPr lang="en-US" sz="5499">
                  <a:solidFill>
                    <a:srgbClr val="0048CD"/>
                  </a:solidFill>
                  <a:latin typeface="Arita Buri Bold"/>
                </a:rPr>
                <a:t>IDÈE DE PROJET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7496416" y="1028700"/>
            <a:ext cx="9762884" cy="84937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4732" y="3108418"/>
            <a:ext cx="14973157" cy="6149882"/>
            <a:chOff x="0" y="0"/>
            <a:chExt cx="7072285" cy="2904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72285" cy="2904779"/>
            </a:xfrm>
            <a:custGeom>
              <a:avLst/>
              <a:gdLst/>
              <a:ahLst/>
              <a:cxnLst/>
              <a:rect l="l" t="t" r="r" b="b"/>
              <a:pathLst>
                <a:path w="7072285" h="2904779">
                  <a:moveTo>
                    <a:pt x="0" y="0"/>
                  </a:moveTo>
                  <a:lnTo>
                    <a:pt x="7072285" y="0"/>
                  </a:lnTo>
                  <a:lnTo>
                    <a:pt x="7072285" y="2904779"/>
                  </a:lnTo>
                  <a:lnTo>
                    <a:pt x="0" y="2904779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791046" y="4079875"/>
            <a:ext cx="12705908" cy="210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Muli Regular"/>
              </a:rPr>
              <a:t>-Front-end : </a:t>
            </a:r>
          </a:p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Arimo"/>
              </a:rPr>
              <a:t>HTML 5 </a:t>
            </a:r>
          </a:p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Arimo"/>
              </a:rPr>
              <a:t>CSS3 Sass bootstrap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Arimo"/>
              </a:rPr>
              <a:t>JavaScript </a:t>
            </a:r>
            <a:r>
              <a:rPr lang="en-US" sz="3000">
                <a:solidFill>
                  <a:srgbClr val="000000"/>
                </a:solidFill>
                <a:latin typeface="Arimo"/>
              </a:rPr>
              <a:t>jquery</a:t>
            </a:r>
            <a:endParaRPr lang="en-US" sz="3000" dirty="0">
              <a:solidFill>
                <a:srgbClr val="000000"/>
              </a:solidFill>
              <a:latin typeface="Arim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598356" y="7042300"/>
            <a:ext cx="12705908" cy="1576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uli Regular"/>
              </a:rPr>
              <a:t>-Back end :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PHP Laravel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mo"/>
              </a:rPr>
              <a:t>MySQL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85327" y="3411114"/>
            <a:ext cx="498297" cy="64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1"/>
              </a:lnSpc>
            </a:pPr>
            <a:r>
              <a:rPr lang="en-US" sz="4274">
                <a:solidFill>
                  <a:srgbClr val="FF9E5E"/>
                </a:solidFill>
                <a:latin typeface="Arita Buri Bold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02162" y="6373859"/>
            <a:ext cx="498297" cy="64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1"/>
              </a:lnSpc>
            </a:pPr>
            <a:r>
              <a:rPr lang="en-US" sz="4274">
                <a:solidFill>
                  <a:srgbClr val="FF9E5E"/>
                </a:solidFill>
                <a:latin typeface="Arita Buri Bold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25397" y="1830133"/>
            <a:ext cx="11712492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00"/>
              </a:lnSpc>
            </a:pPr>
            <a:r>
              <a:rPr lang="en-US" sz="6500">
                <a:solidFill>
                  <a:srgbClr val="F4F4F4"/>
                </a:solidFill>
                <a:latin typeface="Arita Buri Bold"/>
              </a:rPr>
              <a:t>Bref aperçu de la technologie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64732" y="714509"/>
            <a:ext cx="3253978" cy="310754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4732" y="3108418"/>
            <a:ext cx="14973157" cy="6149882"/>
            <a:chOff x="0" y="0"/>
            <a:chExt cx="7072285" cy="2904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72285" cy="2904779"/>
            </a:xfrm>
            <a:custGeom>
              <a:avLst/>
              <a:gdLst/>
              <a:ahLst/>
              <a:cxnLst/>
              <a:rect l="l" t="t" r="r" b="b"/>
              <a:pathLst>
                <a:path w="7072285" h="2904779">
                  <a:moveTo>
                    <a:pt x="0" y="0"/>
                  </a:moveTo>
                  <a:lnTo>
                    <a:pt x="7072285" y="0"/>
                  </a:lnTo>
                  <a:lnTo>
                    <a:pt x="7072285" y="2904779"/>
                  </a:lnTo>
                  <a:lnTo>
                    <a:pt x="0" y="2904779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7472912" y="5654563"/>
            <a:ext cx="2956797" cy="1152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99"/>
              </a:lnSpc>
            </a:pPr>
            <a:r>
              <a:rPr lang="en-US" sz="8199">
                <a:solidFill>
                  <a:srgbClr val="0048CD"/>
                </a:solidFill>
                <a:latin typeface="Arita Buri Bold"/>
              </a:rPr>
              <a:t>La fin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2188436" y="1616565"/>
            <a:ext cx="2046896" cy="204689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5400000">
            <a:off x="2225501" y="1445777"/>
            <a:ext cx="2234044" cy="21223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D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1663634" y="151915"/>
            <a:ext cx="6477273" cy="647727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6308215" y="8239052"/>
            <a:ext cx="1322598" cy="1322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4942699" y="6958981"/>
            <a:ext cx="3198208" cy="319820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279952" y="3600102"/>
            <a:ext cx="4629150" cy="1814772"/>
            <a:chOff x="0" y="0"/>
            <a:chExt cx="6172200" cy="2419696"/>
          </a:xfrm>
        </p:grpSpPr>
        <p:sp>
          <p:nvSpPr>
            <p:cNvPr id="6" name="TextBox 6"/>
            <p:cNvSpPr txBox="1"/>
            <p:nvPr/>
          </p:nvSpPr>
          <p:spPr>
            <a:xfrm>
              <a:off x="0" y="47625"/>
              <a:ext cx="6172200" cy="893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69"/>
                </a:lnSpc>
              </a:pPr>
              <a:r>
                <a:rPr lang="en-US" sz="4669">
                  <a:solidFill>
                    <a:srgbClr val="FFDE59"/>
                  </a:solidFill>
                  <a:latin typeface="Arita Buri Bold"/>
                </a:rPr>
                <a:t>EXEMPLE 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574892"/>
              <a:ext cx="6172200" cy="844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96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000000"/>
                  </a:solidFill>
                  <a:latin typeface="Muli Regular"/>
                </a:rPr>
                <a:t>tilifoni.ma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712340" y="1480166"/>
            <a:ext cx="10832170" cy="8033859"/>
            <a:chOff x="0" y="0"/>
            <a:chExt cx="13716000" cy="101727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16000" cy="10172700"/>
            </a:xfrm>
            <a:custGeom>
              <a:avLst/>
              <a:gdLst/>
              <a:ahLst/>
              <a:cxnLst/>
              <a:rect l="l" t="t" r="r" b="b"/>
              <a:pathLst>
                <a:path w="13716000" h="101727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7"/>
              <a:stretch>
                <a:fillRect t="-393" b="-393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393700" y="615950"/>
              <a:ext cx="12941300" cy="9107742"/>
            </a:xfrm>
            <a:custGeom>
              <a:avLst/>
              <a:gdLst/>
              <a:ahLst/>
              <a:cxnLst/>
              <a:rect l="l" t="t" r="r" b="b"/>
              <a:pathLst>
                <a:path w="12941300" h="9107742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8"/>
              <a:stretch>
                <a:fillRect l="2870" t="3114" r="2777" b="1473"/>
              </a:stretch>
            </a:blipFill>
          </p:spPr>
        </p:sp>
      </p:grpSp>
      <p:sp>
        <p:nvSpPr>
          <p:cNvPr id="11" name="Rectangle 10"/>
          <p:cNvSpPr/>
          <p:nvPr/>
        </p:nvSpPr>
        <p:spPr>
          <a:xfrm>
            <a:off x="11691176" y="1612009"/>
            <a:ext cx="909366" cy="1759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7830800" y="40005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1663634" y="151915"/>
            <a:ext cx="6477273" cy="647727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6308215" y="8239052"/>
            <a:ext cx="1322598" cy="1322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4942699" y="6958981"/>
            <a:ext cx="3198208" cy="319820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279952" y="3600102"/>
            <a:ext cx="4629150" cy="1814772"/>
            <a:chOff x="0" y="0"/>
            <a:chExt cx="6172200" cy="2419696"/>
          </a:xfrm>
        </p:grpSpPr>
        <p:sp>
          <p:nvSpPr>
            <p:cNvPr id="6" name="TextBox 6"/>
            <p:cNvSpPr txBox="1"/>
            <p:nvPr/>
          </p:nvSpPr>
          <p:spPr>
            <a:xfrm>
              <a:off x="0" y="47625"/>
              <a:ext cx="6172200" cy="893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69"/>
                </a:lnSpc>
              </a:pPr>
              <a:r>
                <a:rPr lang="en-US" sz="4669">
                  <a:solidFill>
                    <a:srgbClr val="6957DD"/>
                  </a:solidFill>
                  <a:latin typeface="Arita Buri Bold"/>
                </a:rPr>
                <a:t>EXEMPLE 2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574892"/>
              <a:ext cx="6172200" cy="844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96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000000"/>
                  </a:solidFill>
                  <a:latin typeface="Muli Regular"/>
                </a:rPr>
                <a:t>ultrapc.ma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712340" y="1480166"/>
            <a:ext cx="10832170" cy="8033859"/>
            <a:chOff x="0" y="0"/>
            <a:chExt cx="13716000" cy="101727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16000" cy="10172700"/>
            </a:xfrm>
            <a:custGeom>
              <a:avLst/>
              <a:gdLst/>
              <a:ahLst/>
              <a:cxnLst/>
              <a:rect l="l" t="t" r="r" b="b"/>
              <a:pathLst>
                <a:path w="13716000" h="101727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7"/>
              <a:stretch>
                <a:fillRect t="-393" b="-393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393700" y="615950"/>
              <a:ext cx="12941300" cy="9107742"/>
            </a:xfrm>
            <a:custGeom>
              <a:avLst/>
              <a:gdLst/>
              <a:ahLst/>
              <a:cxnLst/>
              <a:rect l="l" t="t" r="r" b="b"/>
              <a:pathLst>
                <a:path w="12941300" h="9107742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8"/>
              <a:stretch>
                <a:fillRect l="2870" t="6054" r="2777" b="-24232"/>
              </a:stretch>
            </a:blipFill>
          </p:spPr>
        </p:sp>
      </p:grpSp>
      <p:sp>
        <p:nvSpPr>
          <p:cNvPr id="11" name="Rectangle 10"/>
          <p:cNvSpPr/>
          <p:nvPr/>
        </p:nvSpPr>
        <p:spPr>
          <a:xfrm>
            <a:off x="11691176" y="1612009"/>
            <a:ext cx="909366" cy="1759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E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01000" y="110270"/>
            <a:ext cx="9927836" cy="1000725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66800" y="1790700"/>
            <a:ext cx="6096531" cy="8021354"/>
            <a:chOff x="0" y="66675"/>
            <a:chExt cx="8128707" cy="10695139"/>
          </a:xfrm>
        </p:grpSpPr>
        <p:sp>
          <p:nvSpPr>
            <p:cNvPr id="4" name="TextBox 4"/>
            <p:cNvSpPr txBox="1"/>
            <p:nvPr/>
          </p:nvSpPr>
          <p:spPr>
            <a:xfrm>
              <a:off x="0" y="2199042"/>
              <a:ext cx="8128707" cy="8562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3200" dirty="0" smtClean="0">
                  <a:solidFill>
                    <a:srgbClr val="000000"/>
                  </a:solidFill>
                  <a:latin typeface="Muli Regular"/>
                </a:rPr>
                <a:t>Il </a:t>
              </a:r>
              <a:r>
                <a:rPr lang="en-US" sz="3200" dirty="0" err="1" smtClean="0">
                  <a:solidFill>
                    <a:srgbClr val="000000"/>
                  </a:solidFill>
                  <a:latin typeface="Muli Regular"/>
                </a:rPr>
                <a:t>est</a:t>
              </a:r>
              <a:r>
                <a:rPr lang="en-US" sz="3200" dirty="0" smtClean="0">
                  <a:solidFill>
                    <a:srgbClr val="000000"/>
                  </a:solidFill>
                  <a:latin typeface="Muli Regular"/>
                </a:rPr>
                <a:t> indispensable </a:t>
              </a:r>
              <a:r>
                <a:rPr lang="en-US" sz="3200" dirty="0" err="1" smtClean="0">
                  <a:solidFill>
                    <a:srgbClr val="000000"/>
                  </a:solidFill>
                  <a:latin typeface="Muli Regular"/>
                </a:rPr>
                <a:t>avant</a:t>
              </a:r>
              <a:r>
                <a:rPr lang="en-US" sz="3200" dirty="0" smtClean="0">
                  <a:solidFill>
                    <a:srgbClr val="000000"/>
                  </a:solidFill>
                  <a:latin typeface="Muli Regular"/>
                </a:rPr>
                <a:t> de se lancer </a:t>
              </a:r>
              <a:r>
                <a:rPr lang="en-US" sz="3200" dirty="0" err="1" smtClean="0">
                  <a:solidFill>
                    <a:srgbClr val="000000"/>
                  </a:solidFill>
                  <a:latin typeface="Muli Regular"/>
                </a:rPr>
                <a:t>dans</a:t>
              </a:r>
              <a:r>
                <a:rPr lang="en-US" sz="3200" dirty="0" smtClean="0">
                  <a:solidFill>
                    <a:srgbClr val="000000"/>
                  </a:solidFill>
                  <a:latin typeface="Muli Regular"/>
                </a:rPr>
                <a:t> la </a:t>
              </a:r>
              <a:r>
                <a:rPr lang="en-US" sz="3200" dirty="0" err="1" smtClean="0">
                  <a:solidFill>
                    <a:srgbClr val="000000"/>
                  </a:solidFill>
                  <a:latin typeface="Muli Regular"/>
                </a:rPr>
                <a:t>réalisation</a:t>
              </a:r>
              <a:r>
                <a:rPr lang="en-US" sz="3200" dirty="0" smtClean="0">
                  <a:solidFill>
                    <a:srgbClr val="000000"/>
                  </a:solidFill>
                  <a:latin typeface="Muli Regular"/>
                </a:rPr>
                <a:t> de tout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projet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, de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bien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étudier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et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analyser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des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projets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similaires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pour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profiter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des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avantages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et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éviter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les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malveillances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dans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le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présent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projet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.</a:t>
              </a:r>
            </a:p>
            <a:p>
              <a:pPr algn="ctr">
                <a:lnSpc>
                  <a:spcPts val="4199"/>
                </a:lnSpc>
              </a:pP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Pour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cela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j'ai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choisi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ces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deux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sites qui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sont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très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célèbres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dans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la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vente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en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ligne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des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téléphones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et les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leurs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accessoires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au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Maroc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8128707" cy="961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4"/>
                </a:lnSpc>
              </a:pPr>
              <a:r>
                <a:rPr lang="en-US" sz="5499" dirty="0" err="1" smtClean="0">
                  <a:solidFill>
                    <a:srgbClr val="0048CD"/>
                  </a:solidFill>
                  <a:latin typeface="Arita Buri Bold"/>
                </a:rPr>
                <a:t>Analyse</a:t>
              </a:r>
              <a:endParaRPr lang="en-US" sz="5499" dirty="0">
                <a:solidFill>
                  <a:srgbClr val="0048CD"/>
                </a:solidFill>
                <a:latin typeface="Arita Buri Bold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8153400" y="266700"/>
            <a:ext cx="4724400" cy="538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2861636" y="279546"/>
            <a:ext cx="4969164" cy="538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9818563" y="110270"/>
            <a:ext cx="1687637" cy="695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669"/>
              </a:lnSpc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ta Buri Bold"/>
              </a:rPr>
              <a:t>EXEMPLE 2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ta Buri Bold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877800" y="123116"/>
            <a:ext cx="5421437" cy="613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669"/>
              </a:lnSpc>
            </a:pPr>
            <a:r>
              <a:rPr lang="en-US" smtClean="0">
                <a:solidFill>
                  <a:schemeClr val="bg1">
                    <a:lumMod val="95000"/>
                  </a:schemeClr>
                </a:solidFill>
                <a:latin typeface="Arita Buri Bold"/>
              </a:rPr>
              <a:t>EXEMPLE 1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ta Buri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05740" y="1095375"/>
            <a:ext cx="9676520" cy="854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5"/>
              </a:lnSpc>
            </a:pPr>
            <a:r>
              <a:rPr lang="en-US" sz="6075">
                <a:solidFill>
                  <a:srgbClr val="51D7A8"/>
                </a:solidFill>
                <a:latin typeface="Arita Buri Bold"/>
              </a:rPr>
              <a:t>INTERFACE DE SITE WEB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86350" y="2156596"/>
            <a:ext cx="8115300" cy="132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Muli Regular"/>
              </a:rPr>
              <a:t>Interface facile et simple avec facile à utiliser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86350" y="3810000"/>
            <a:ext cx="8115300" cy="85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5"/>
              </a:lnSpc>
            </a:pPr>
            <a:r>
              <a:rPr lang="en-US" sz="6075">
                <a:solidFill>
                  <a:srgbClr val="51D7A8"/>
                </a:solidFill>
                <a:latin typeface="Arita Buri Bold"/>
              </a:rPr>
              <a:t>CATÉGORIE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86350" y="5099821"/>
            <a:ext cx="8115300" cy="132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Muli Regular"/>
              </a:rPr>
              <a:t>Mettez chaque marque dans un groupe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86350" y="7122941"/>
            <a:ext cx="8115300" cy="85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5"/>
              </a:lnSpc>
            </a:pPr>
            <a:r>
              <a:rPr lang="en-US" sz="6075">
                <a:solidFill>
                  <a:srgbClr val="51D7A8"/>
                </a:solidFill>
                <a:latin typeface="Arita Buri Bold"/>
              </a:rPr>
              <a:t>SÉCURITÉ DU SITE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76850" y="8176895"/>
            <a:ext cx="8115300" cy="132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Muli Regular"/>
              </a:rPr>
              <a:t>Cryptage des informations utilisateur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46004" y="5143500"/>
            <a:ext cx="9795993" cy="489799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086350" y="2427786"/>
            <a:ext cx="8115300" cy="85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5"/>
              </a:lnSpc>
            </a:pPr>
            <a:r>
              <a:rPr lang="en-US" sz="6075">
                <a:solidFill>
                  <a:srgbClr val="51D7A8"/>
                </a:solidFill>
                <a:latin typeface="Arita Buri Bold"/>
              </a:rPr>
              <a:t>COULEURS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86350" y="3717608"/>
            <a:ext cx="8115300" cy="65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Muli Regular"/>
              </a:rPr>
              <a:t>Utiliser principalement du blanc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86350" y="1095375"/>
            <a:ext cx="8115300" cy="85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5"/>
              </a:lnSpc>
            </a:pPr>
            <a:r>
              <a:rPr lang="en-US" sz="6075">
                <a:solidFill>
                  <a:srgbClr val="51D7A8"/>
                </a:solidFill>
                <a:latin typeface="Arita Buri Bold"/>
              </a:rPr>
              <a:t>STABILITÉ DU SITE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86350" y="1095375"/>
            <a:ext cx="8115300" cy="85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5"/>
              </a:lnSpc>
            </a:pPr>
            <a:r>
              <a:rPr lang="en-US" sz="6075">
                <a:solidFill>
                  <a:srgbClr val="6957DD"/>
                </a:solidFill>
                <a:latin typeface="Arita Buri Bold"/>
              </a:rPr>
              <a:t>API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86350" y="2105354"/>
            <a:ext cx="8115300" cy="85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5"/>
              </a:lnSpc>
            </a:pPr>
            <a:r>
              <a:rPr lang="en-US" sz="6075">
                <a:solidFill>
                  <a:srgbClr val="51D7A8"/>
                </a:solidFill>
                <a:latin typeface="Arita Buri Bold"/>
              </a:rPr>
              <a:t>google map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86350" y="3271330"/>
            <a:ext cx="8115300" cy="65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Muli Regular"/>
              </a:rPr>
              <a:t>Localiser un magasin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86350" y="4285921"/>
            <a:ext cx="8115300" cy="85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5"/>
              </a:lnSpc>
            </a:pPr>
            <a:r>
              <a:rPr lang="en-US" sz="6075">
                <a:solidFill>
                  <a:srgbClr val="51D7A8"/>
                </a:solidFill>
                <a:latin typeface="Arita Buri Bold"/>
              </a:rPr>
              <a:t>paypal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38700" y="5295900"/>
            <a:ext cx="8115300" cy="65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Muli Regular"/>
              </a:rPr>
              <a:t>Mode de paiement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51024" y="6617463"/>
            <a:ext cx="6690652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51D7A8"/>
                </a:solidFill>
                <a:latin typeface="Arita Buri Bold"/>
              </a:rPr>
              <a:t>Gsmarena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34000" y="7608063"/>
            <a:ext cx="8115300" cy="65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Muli Regular"/>
              </a:rPr>
              <a:t>Informations sur les téléphones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86350" y="1095375"/>
            <a:ext cx="8115300" cy="85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5"/>
              </a:lnSpc>
            </a:pPr>
            <a:r>
              <a:rPr lang="en-US" sz="6075">
                <a:solidFill>
                  <a:srgbClr val="6957DD"/>
                </a:solidFill>
                <a:latin typeface="Arita Buri Bold"/>
              </a:rPr>
              <a:t>connectè avec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86350" y="2105354"/>
            <a:ext cx="8115300" cy="85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5"/>
              </a:lnSpc>
            </a:pPr>
            <a:r>
              <a:rPr lang="en-US" sz="6075">
                <a:solidFill>
                  <a:srgbClr val="51D7A8"/>
                </a:solidFill>
                <a:latin typeface="Arita Buri Bold"/>
              </a:rPr>
              <a:t>Page Facebook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86350" y="3271330"/>
            <a:ext cx="8115300" cy="65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Muli Regular"/>
              </a:rPr>
              <a:t>pour la publicité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86350" y="4285921"/>
            <a:ext cx="8115300" cy="4707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5"/>
              </a:lnSpc>
            </a:pPr>
            <a:r>
              <a:rPr lang="en-US" sz="6075">
                <a:solidFill>
                  <a:srgbClr val="51D7A8"/>
                </a:solidFill>
                <a:latin typeface="Arita Buri Bold"/>
              </a:rPr>
              <a:t>Chaîne Youtube</a:t>
            </a:r>
          </a:p>
          <a:p>
            <a:pPr algn="ctr">
              <a:lnSpc>
                <a:spcPts val="6075"/>
              </a:lnSpc>
            </a:pPr>
            <a:endParaRPr lang="en-US" sz="6075">
              <a:solidFill>
                <a:srgbClr val="51D7A8"/>
              </a:solidFill>
              <a:latin typeface="Arita Buri Bold"/>
            </a:endParaRPr>
          </a:p>
          <a:p>
            <a:pPr algn="ctr">
              <a:lnSpc>
                <a:spcPts val="6075"/>
              </a:lnSpc>
            </a:pPr>
            <a:endParaRPr lang="en-US" sz="6075">
              <a:solidFill>
                <a:srgbClr val="51D7A8"/>
              </a:solidFill>
              <a:latin typeface="Arita Buri Bold"/>
            </a:endParaRPr>
          </a:p>
          <a:p>
            <a:pPr algn="ctr">
              <a:lnSpc>
                <a:spcPts val="6075"/>
              </a:lnSpc>
            </a:pPr>
            <a:endParaRPr lang="en-US" sz="6075">
              <a:solidFill>
                <a:srgbClr val="51D7A8"/>
              </a:solidFill>
              <a:latin typeface="Arita Buri Bold"/>
            </a:endParaRPr>
          </a:p>
          <a:p>
            <a:pPr algn="ctr">
              <a:lnSpc>
                <a:spcPts val="6075"/>
              </a:lnSpc>
            </a:pPr>
            <a:endParaRPr lang="en-US" sz="6075">
              <a:solidFill>
                <a:srgbClr val="51D7A8"/>
              </a:solidFill>
              <a:latin typeface="Arita Buri Bold"/>
            </a:endParaRPr>
          </a:p>
          <a:p>
            <a:pPr algn="ctr">
              <a:lnSpc>
                <a:spcPts val="6075"/>
              </a:lnSpc>
            </a:pPr>
            <a:endParaRPr lang="en-US" sz="6075">
              <a:solidFill>
                <a:srgbClr val="51D7A8"/>
              </a:solidFill>
              <a:latin typeface="Arita Buri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838700" y="5295900"/>
            <a:ext cx="8115300" cy="65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Muli Regular"/>
              </a:rPr>
              <a:t>Mode de révision du téléphone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51024" y="6617463"/>
            <a:ext cx="6690652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51D7A8"/>
                </a:solidFill>
                <a:latin typeface="Arita Buri Bold"/>
              </a:rPr>
              <a:t>Google Blogger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34000" y="7608063"/>
            <a:ext cx="8115300" cy="65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Muli Regular"/>
              </a:rPr>
              <a:t>Rédaction d'articles et actualités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488</Words>
  <Application>Microsoft Office PowerPoint</Application>
  <PresentationFormat>Personnalisé</PresentationFormat>
  <Paragraphs>88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7" baseType="lpstr">
      <vt:lpstr>Arimo</vt:lpstr>
      <vt:lpstr>Arial</vt:lpstr>
      <vt:lpstr>Arita Buri Bold</vt:lpstr>
      <vt:lpstr>Calibri</vt:lpstr>
      <vt:lpstr>Muli Regular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Copie de BENCHMARK WEB SIT E-COMMERCE</dc:title>
  <dc:creator>KHALID RAQI</dc:creator>
  <cp:lastModifiedBy>Youcode</cp:lastModifiedBy>
  <cp:revision>7</cp:revision>
  <dcterms:created xsi:type="dcterms:W3CDTF">2006-08-16T00:00:00Z</dcterms:created>
  <dcterms:modified xsi:type="dcterms:W3CDTF">2021-08-10T22:56:42Z</dcterms:modified>
  <dc:identifier>DAEkWjHuIBU</dc:identifier>
</cp:coreProperties>
</file>